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826CE-65EC-4EB0-994B-662AD38F67EC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FCC20-CD9F-4256-BA0A-A6E3DB546C3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95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753F8F-07B7-4B5E-97DA-6C48D29B1763}" type="slidenum">
              <a:rPr lang="pt-BR" altLang="pt-BR" sz="1200"/>
              <a:pPr eaLnBrk="1" hangingPunct="1"/>
              <a:t>1</a:t>
            </a:fld>
            <a:endParaRPr lang="pt-BR" altLang="pt-BR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32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8C974D-AC85-4B3D-B375-D5C9DE937162}" type="slidenum">
              <a:rPr lang="pt-BR" altLang="pt-BR" sz="1200"/>
              <a:pPr eaLnBrk="1" hangingPunct="1"/>
              <a:t>10</a:t>
            </a:fld>
            <a:endParaRPr lang="pt-BR" altLang="pt-BR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20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01C9AF-29AD-41CB-B2A7-9A90B9B43DF1}" type="slidenum">
              <a:rPr lang="pt-BR" altLang="pt-BR" sz="1200"/>
              <a:pPr eaLnBrk="1" hangingPunct="1"/>
              <a:t>11</a:t>
            </a:fld>
            <a:endParaRPr lang="pt-BR" altLang="pt-BR" sz="120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40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6FC395-5E88-46CF-ACB3-7445126BF54E}" type="slidenum">
              <a:rPr lang="pt-BR" altLang="pt-BR" sz="1200"/>
              <a:pPr eaLnBrk="1" hangingPunct="1"/>
              <a:t>12</a:t>
            </a:fld>
            <a:endParaRPr lang="pt-BR" altLang="pt-BR" sz="120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93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FC4E43-7405-47D8-96CD-9FE4418BD130}" type="slidenum">
              <a:rPr lang="pt-BR" altLang="pt-BR" sz="1200"/>
              <a:pPr eaLnBrk="1" hangingPunct="1"/>
              <a:t>13</a:t>
            </a:fld>
            <a:endParaRPr lang="pt-BR" altLang="pt-BR" sz="120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74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5A3301-A9D0-47D0-91B2-26A2B4EE7C02}" type="slidenum">
              <a:rPr lang="pt-BR" altLang="pt-BR" sz="1200"/>
              <a:pPr eaLnBrk="1" hangingPunct="1"/>
              <a:t>14</a:t>
            </a:fld>
            <a:endParaRPr lang="pt-BR" altLang="pt-BR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99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3C68341-4102-4948-A73D-310EB0DB9072}" type="slidenum">
              <a:rPr lang="pt-BR" altLang="pt-BR" sz="1200"/>
              <a:pPr eaLnBrk="1" hangingPunct="1"/>
              <a:t>15</a:t>
            </a:fld>
            <a:endParaRPr lang="pt-BR" altLang="pt-BR" sz="120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21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80B291A-94B8-4116-8199-A01CD509CCBD}" type="slidenum">
              <a:rPr lang="pt-BR" altLang="pt-BR" sz="1200"/>
              <a:pPr eaLnBrk="1" hangingPunct="1"/>
              <a:t>2</a:t>
            </a:fld>
            <a:endParaRPr lang="pt-BR" altLang="pt-BR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83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895BD7-8B89-49A0-9C94-BE750EFFBD6A}" type="slidenum">
              <a:rPr lang="pt-BR" altLang="pt-BR" sz="1200"/>
              <a:pPr eaLnBrk="1" hangingPunct="1"/>
              <a:t>3</a:t>
            </a:fld>
            <a:endParaRPr lang="pt-BR" altLang="pt-BR" sz="120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2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B9F5B9A-2128-4B83-B059-030E25F914E9}" type="slidenum">
              <a:rPr lang="pt-BR" altLang="pt-BR" sz="1200"/>
              <a:pPr eaLnBrk="1" hangingPunct="1"/>
              <a:t>4</a:t>
            </a:fld>
            <a:endParaRPr lang="pt-BR" altLang="pt-BR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1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F7D07C-4547-450A-B6A8-BCF2A87EFAB5}" type="slidenum">
              <a:rPr lang="pt-BR" altLang="pt-BR" sz="1200"/>
              <a:pPr eaLnBrk="1" hangingPunct="1"/>
              <a:t>5</a:t>
            </a:fld>
            <a:endParaRPr lang="pt-BR" altLang="pt-BR" sz="120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250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97367E-BA60-4D42-AF8A-60D9AE6F6058}" type="slidenum">
              <a:rPr lang="pt-BR" altLang="pt-BR" sz="1200"/>
              <a:pPr eaLnBrk="1" hangingPunct="1"/>
              <a:t>6</a:t>
            </a:fld>
            <a:endParaRPr lang="pt-BR" altLang="pt-BR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AE9C7C-FE8F-4D87-9E4B-E896E0B458FC}" type="slidenum">
              <a:rPr lang="pt-BR" altLang="pt-BR" sz="1200"/>
              <a:pPr eaLnBrk="1" hangingPunct="1"/>
              <a:t>7</a:t>
            </a:fld>
            <a:endParaRPr lang="pt-BR" altLang="pt-BR" sz="120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6182FD8-BA9B-48F7-BFA4-2490F249D46B}" type="slidenum">
              <a:rPr lang="pt-BR" altLang="pt-BR" sz="1200"/>
              <a:pPr eaLnBrk="1" hangingPunct="1"/>
              <a:t>8</a:t>
            </a:fld>
            <a:endParaRPr lang="pt-BR" altLang="pt-BR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80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07F627-2798-4298-BA04-DA70C4AD7846}" type="slidenum">
              <a:rPr lang="pt-BR" altLang="pt-BR" sz="1200"/>
              <a:pPr eaLnBrk="1" hangingPunct="1"/>
              <a:t>9</a:t>
            </a:fld>
            <a:endParaRPr lang="pt-BR" altLang="pt-BR" sz="120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7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46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32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74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1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53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01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9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52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8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7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EE578-2EC9-42D7-8AB7-642C30FC5DE0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93003-6409-49B8-9269-00EE66F7BE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52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74825" y="188913"/>
            <a:ext cx="8713788" cy="792162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err="1" smtClean="0"/>
              <a:t>Nazara</a:t>
            </a:r>
            <a:r>
              <a:rPr lang="pt-BR" smtClean="0"/>
              <a:t>:Lugar </a:t>
            </a:r>
            <a:r>
              <a:rPr lang="pt-BR" dirty="0" smtClean="0"/>
              <a:t>especial em Lucas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851" y="1196976"/>
            <a:ext cx="8569325" cy="5400675"/>
          </a:xfrm>
        </p:spPr>
        <p:txBody>
          <a:bodyPr/>
          <a:lstStyle/>
          <a:p>
            <a:pPr algn="just"/>
            <a:r>
              <a:rPr lang="pt-BR" altLang="pt-BR" smtClean="0"/>
              <a:t>Em Marcos se encontra no capítulo 6, 1-6.</a:t>
            </a:r>
          </a:p>
          <a:p>
            <a:pPr algn="just"/>
            <a:r>
              <a:rPr lang="pt-BR" altLang="pt-BR" smtClean="0"/>
              <a:t>Em Mateus se encontra no capítulo 13,53-58.</a:t>
            </a:r>
          </a:p>
          <a:p>
            <a:pPr algn="just"/>
            <a:r>
              <a:rPr lang="pt-BR" altLang="pt-BR" smtClean="0"/>
              <a:t>Em Lucas é a primeira ação de Jesus em narração ampliada: 4,16-30. Acima de 10 versículos a mais.</a:t>
            </a:r>
          </a:p>
          <a:p>
            <a:pPr algn="just"/>
            <a:r>
              <a:rPr lang="pt-BR" altLang="pt-BR" smtClean="0"/>
              <a:t>Há uma intenção teológica na narração de Lucas:</a:t>
            </a:r>
          </a:p>
          <a:p>
            <a:pPr algn="just"/>
            <a:r>
              <a:rPr lang="pt-BR" altLang="pt-BR" smtClean="0"/>
              <a:t>Enquanto Mateus se fundamenta em Isaías 8,23-9,1, Lucas pretende oferecer um exemplo concreto de uma pregação de Jesus fundamentada em Isaías 61,1-2.</a:t>
            </a:r>
          </a:p>
          <a:p>
            <a:pPr algn="just"/>
            <a:r>
              <a:rPr lang="pt-BR" altLang="pt-BR" smtClean="0"/>
              <a:t>São as primeiras palavras pronunciadas por Jesus no evangelho de Lucas.</a:t>
            </a:r>
          </a:p>
          <a:p>
            <a:pPr algn="just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9050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88913"/>
            <a:ext cx="7772400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mtClean="0"/>
              <a:t>O programa de vida de Jesus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071563"/>
            <a:ext cx="7772400" cy="5453062"/>
          </a:xfrm>
        </p:spPr>
        <p:txBody>
          <a:bodyPr/>
          <a:lstStyle/>
          <a:p>
            <a:pPr eaLnBrk="1" hangingPunct="1"/>
            <a:r>
              <a:rPr lang="pt-BR" altLang="pt-BR" smtClean="0"/>
              <a:t>A profecia</a:t>
            </a:r>
          </a:p>
          <a:p>
            <a:pPr eaLnBrk="1" hangingPunct="1"/>
            <a:r>
              <a:rPr lang="pt-BR" altLang="pt-BR" smtClean="0"/>
              <a:t>A libertação</a:t>
            </a:r>
          </a:p>
          <a:p>
            <a:pPr eaLnBrk="1" hangingPunct="1"/>
            <a:r>
              <a:rPr lang="pt-BR" altLang="pt-BR" smtClean="0"/>
              <a:t>O amor incondicional aos excluídos</a:t>
            </a:r>
          </a:p>
          <a:p>
            <a:pPr eaLnBrk="1" hangingPunct="1"/>
            <a:r>
              <a:rPr lang="pt-BR" altLang="pt-BR" smtClean="0"/>
              <a:t>A alegria na intervenção de Deus</a:t>
            </a:r>
          </a:p>
          <a:p>
            <a:pPr eaLnBrk="1" hangingPunct="1"/>
            <a:r>
              <a:rPr lang="pt-BR" altLang="pt-BR" smtClean="0"/>
              <a:t>Não fomenta e nem favorece privilégios</a:t>
            </a:r>
          </a:p>
          <a:p>
            <a:pPr eaLnBrk="1" hangingPunct="1"/>
            <a:r>
              <a:rPr lang="pt-BR" altLang="pt-BR" smtClean="0"/>
              <a:t>É duro sentir-se rejeitado e até ameaçado de morte.</a:t>
            </a:r>
          </a:p>
          <a:p>
            <a:pPr eaLnBrk="1" hangingPunct="1"/>
            <a:r>
              <a:rPr lang="pt-BR" altLang="pt-BR" smtClean="0"/>
              <a:t>A alegria messiânica</a:t>
            </a:r>
          </a:p>
          <a:p>
            <a:pPr eaLnBrk="1" hangingPunct="1"/>
            <a:r>
              <a:rPr lang="pt-BR" altLang="pt-BR" smtClean="0"/>
              <a:t>Anima, consola, dialoga, aposta, esclarece...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1738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Reação dos Nazaretanos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Em primeiro momento: olhar de admiração.</a:t>
            </a:r>
          </a:p>
          <a:p>
            <a:pPr eaLnBrk="1" hangingPunct="1"/>
            <a:r>
              <a:rPr lang="pt-BR" altLang="pt-BR" smtClean="0"/>
              <a:t>Nos nazaretanos há sentimentos de posse.</a:t>
            </a:r>
          </a:p>
          <a:p>
            <a:pPr eaLnBrk="1" hangingPunct="1"/>
            <a:r>
              <a:rPr lang="pt-BR" altLang="pt-BR" smtClean="0"/>
              <a:t>Pensam que o conhecem.</a:t>
            </a:r>
          </a:p>
          <a:p>
            <a:pPr eaLnBrk="1" hangingPunct="1"/>
            <a:r>
              <a:rPr lang="pt-BR" altLang="pt-BR" smtClean="0"/>
              <a:t>Jesus não aceita ser manipulado.</a:t>
            </a:r>
          </a:p>
          <a:p>
            <a:pPr eaLnBrk="1" hangingPunct="1"/>
            <a:r>
              <a:rPr lang="pt-BR" altLang="pt-BR" smtClean="0"/>
              <a:t>Os nazaretanos o rejeitam.</a:t>
            </a:r>
          </a:p>
          <a:p>
            <a:pPr eaLnBrk="1" hangingPunct="1"/>
            <a:r>
              <a:rPr lang="pt-BR" altLang="pt-BR" smtClean="0"/>
              <a:t>Procuram eliminar Jesus</a:t>
            </a:r>
          </a:p>
        </p:txBody>
      </p:sp>
    </p:spTree>
    <p:extLst>
      <p:ext uri="{BB962C8B-B14F-4D97-AF65-F5344CB8AC3E}">
        <p14:creationId xmlns:p14="http://schemas.microsoft.com/office/powerpoint/2010/main" val="40133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1" y="142876"/>
            <a:ext cx="4429125" cy="7858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dirty="0" smtClean="0"/>
              <a:t>Os profetas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881188" y="928688"/>
            <a:ext cx="8501062" cy="5929312"/>
          </a:xfrm>
        </p:spPr>
        <p:txBody>
          <a:bodyPr/>
          <a:lstStyle/>
          <a:p>
            <a:pPr eaLnBrk="1" hangingPunct="1"/>
            <a:r>
              <a:rPr lang="pt-BR" altLang="pt-BR" smtClean="0"/>
              <a:t>Jesus se considera um profeta</a:t>
            </a:r>
          </a:p>
          <a:p>
            <a:pPr eaLnBrk="1" hangingPunct="1"/>
            <a:r>
              <a:rPr lang="pt-BR" altLang="pt-BR" smtClean="0"/>
              <a:t>Elias e Eliseu se afastam do rei e se aproximam do povo</a:t>
            </a:r>
          </a:p>
          <a:p>
            <a:pPr eaLnBrk="1" hangingPunct="1"/>
            <a:r>
              <a:rPr lang="pt-BR" altLang="pt-BR" smtClean="0"/>
              <a:t>Elias é nitidamente defensor dos pobres</a:t>
            </a:r>
          </a:p>
          <a:p>
            <a:pPr eaLnBrk="1" hangingPunct="1"/>
            <a:r>
              <a:rPr lang="pt-BR" altLang="pt-BR" smtClean="0"/>
              <a:t>Acolhem estrangeiros: a viúva de Sarepta e o sírio Naamã.</a:t>
            </a:r>
          </a:p>
          <a:p>
            <a:pPr eaLnBrk="1" hangingPunct="1"/>
            <a:r>
              <a:rPr lang="pt-BR" altLang="pt-BR" smtClean="0"/>
              <a:t>São itinerantes</a:t>
            </a:r>
          </a:p>
          <a:p>
            <a:pPr eaLnBrk="1" hangingPunct="1"/>
            <a:r>
              <a:rPr lang="pt-BR" altLang="pt-BR" smtClean="0"/>
              <a:t>Tem projetos claros de recuperação da fé em Iahweh</a:t>
            </a:r>
          </a:p>
          <a:p>
            <a:pPr eaLnBrk="1" hangingPunct="1"/>
            <a:r>
              <a:rPr lang="pt-BR" altLang="pt-BR" smtClean="0"/>
              <a:t>Jesus é Profeta não escutado, marginalizado, desqualificado 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355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214313"/>
            <a:ext cx="828675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Os </a:t>
            </a:r>
            <a:r>
              <a:rPr lang="pt-BR" dirty="0" err="1" smtClean="0"/>
              <a:t>nazaretanos</a:t>
            </a:r>
            <a:r>
              <a:rPr lang="pt-BR" dirty="0" smtClean="0"/>
              <a:t> esperavam de Jesus: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57314"/>
            <a:ext cx="7772400" cy="4738687"/>
          </a:xfrm>
        </p:spPr>
        <p:txBody>
          <a:bodyPr/>
          <a:lstStyle/>
          <a:p>
            <a:pPr eaLnBrk="1" hangingPunct="1"/>
            <a:r>
              <a:rPr lang="pt-BR" altLang="pt-BR" smtClean="0"/>
              <a:t>Que não os desprezasse</a:t>
            </a:r>
          </a:p>
          <a:p>
            <a:pPr eaLnBrk="1" hangingPunct="1"/>
            <a:r>
              <a:rPr lang="pt-BR" altLang="pt-BR" smtClean="0"/>
              <a:t>Que se estabelecesse em Nazaré</a:t>
            </a:r>
          </a:p>
          <a:p>
            <a:pPr eaLnBrk="1" hangingPunct="1"/>
            <a:r>
              <a:rPr lang="pt-BR" altLang="pt-BR" smtClean="0"/>
              <a:t>Que continuasse a fazer maravilhas como fizera em Cafarnaum</a:t>
            </a:r>
          </a:p>
          <a:p>
            <a:pPr eaLnBrk="1" hangingPunct="1"/>
            <a:r>
              <a:rPr lang="pt-BR" altLang="pt-BR" smtClean="0"/>
              <a:t>Que ajudasse os compatriotas a sair da miséria</a:t>
            </a:r>
          </a:p>
          <a:p>
            <a:pPr eaLnBrk="1" hangingPunct="1"/>
            <a:r>
              <a:rPr lang="pt-BR" altLang="pt-BR" smtClean="0"/>
              <a:t>Que, de repente, expulsasse os romanos.</a:t>
            </a:r>
          </a:p>
        </p:txBody>
      </p:sp>
    </p:spTree>
    <p:extLst>
      <p:ext uri="{BB962C8B-B14F-4D97-AF65-F5344CB8AC3E}">
        <p14:creationId xmlns:p14="http://schemas.microsoft.com/office/powerpoint/2010/main" val="308694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0350"/>
            <a:ext cx="7772400" cy="865188"/>
          </a:xfrm>
        </p:spPr>
        <p:txBody>
          <a:bodyPr/>
          <a:lstStyle/>
          <a:p>
            <a:pPr eaLnBrk="1" hangingPunct="1"/>
            <a:r>
              <a:rPr lang="pt-BR" altLang="pt-BR" smtClean="0"/>
              <a:t>Jesus pessoa de oração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73238"/>
            <a:ext cx="7772400" cy="4322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Costumava ir à sinagoga, diz Lucas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Procurava pelas passagens bíblicas identificar a vontade de Deus.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Consegue captar o essencial da mensagem bíblica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Faz muitas vezes releitura.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Procura aplicar na vida o que percebe em oração como vontade de Deus.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356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87714" y="188913"/>
            <a:ext cx="6694487" cy="7921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mtClean="0"/>
              <a:t>Nós, como Jesus?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341439"/>
            <a:ext cx="7772400" cy="5184775"/>
          </a:xfrm>
        </p:spPr>
        <p:txBody>
          <a:bodyPr/>
          <a:lstStyle/>
          <a:p>
            <a:pPr eaLnBrk="1" hangingPunct="1"/>
            <a:r>
              <a:rPr lang="pt-BR" altLang="pt-BR" smtClean="0"/>
              <a:t>Jesus não se pertence.</a:t>
            </a:r>
          </a:p>
          <a:p>
            <a:pPr eaLnBrk="1" hangingPunct="1"/>
            <a:r>
              <a:rPr lang="pt-BR" altLang="pt-BR" smtClean="0"/>
              <a:t>Conseguimos viver um hoje?</a:t>
            </a:r>
          </a:p>
          <a:p>
            <a:pPr eaLnBrk="1" hangingPunct="1"/>
            <a:r>
              <a:rPr lang="pt-BR" altLang="pt-BR" smtClean="0"/>
              <a:t>Que programa de vida eu estou seguindo conscientemente?</a:t>
            </a:r>
          </a:p>
          <a:p>
            <a:pPr eaLnBrk="1" hangingPunct="1"/>
            <a:r>
              <a:rPr lang="pt-BR" altLang="pt-BR" smtClean="0"/>
              <a:t>Tenho boas notícias para propagar e anunciar?</a:t>
            </a:r>
          </a:p>
          <a:p>
            <a:pPr eaLnBrk="1" hangingPunct="1"/>
            <a:r>
              <a:rPr lang="pt-BR" altLang="pt-BR" smtClean="0"/>
              <a:t>Procuro participar ativamente da minha comunidade?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512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0351"/>
            <a:ext cx="7772400" cy="1368425"/>
          </a:xfrm>
        </p:spPr>
        <p:txBody>
          <a:bodyPr/>
          <a:lstStyle/>
          <a:p>
            <a:pPr eaLnBrk="1" hangingPunct="1"/>
            <a:r>
              <a:rPr lang="pt-BR" altLang="pt-BR" sz="4000"/>
              <a:t>As primeiras palavras de Jesus nos evangelhos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773238"/>
            <a:ext cx="8569325" cy="4824412"/>
          </a:xfrm>
        </p:spPr>
        <p:txBody>
          <a:bodyPr/>
          <a:lstStyle/>
          <a:p>
            <a:pPr eaLnBrk="1" hangingPunct="1"/>
            <a:r>
              <a:rPr lang="pt-BR" altLang="pt-BR" smtClean="0"/>
              <a:t>Deixa, agora é assim que nos convém cumprir toda a justiça Mt 3,15</a:t>
            </a:r>
          </a:p>
          <a:p>
            <a:pPr eaLnBrk="1" hangingPunct="1"/>
            <a:r>
              <a:rPr lang="pt-BR" altLang="pt-BR" smtClean="0"/>
              <a:t>Cumpriu-se o tempo e o reinado de Deus aproximou-se: convertei-vos e crede no Evangelho Mc 1,15</a:t>
            </a:r>
          </a:p>
          <a:p>
            <a:pPr eaLnBrk="1" hangingPunct="1"/>
            <a:r>
              <a:rPr lang="pt-BR" altLang="pt-BR" smtClean="0"/>
              <a:t>Que procurais? Jo 1,38</a:t>
            </a:r>
          </a:p>
          <a:p>
            <a:pPr eaLnBrk="1" hangingPunct="1"/>
            <a:r>
              <a:rPr lang="pt-BR" altLang="pt-BR" smtClean="0"/>
              <a:t>Por que me procuráveis? Não sabíeis que eu devo estar junto de meu Pai? Lc 2, 49. </a:t>
            </a:r>
          </a:p>
        </p:txBody>
      </p:sp>
    </p:spTree>
    <p:extLst>
      <p:ext uri="{BB962C8B-B14F-4D97-AF65-F5344CB8AC3E}">
        <p14:creationId xmlns:p14="http://schemas.microsoft.com/office/powerpoint/2010/main" val="20983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0" y="188913"/>
            <a:ext cx="5545138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4000"/>
              <a:t>Comparando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1052513"/>
            <a:ext cx="8642350" cy="5472112"/>
          </a:xfrm>
        </p:spPr>
        <p:txBody>
          <a:bodyPr/>
          <a:lstStyle/>
          <a:p>
            <a:pPr eaLnBrk="1" hangingPunct="1"/>
            <a:r>
              <a:rPr lang="pt-BR" altLang="pt-BR" smtClean="0"/>
              <a:t>Em Marcos as primeiras palavras de Jesus: “Completou-se o tempo o reino de Deus está próximo, convertei-vos e crede no evangelho” 1,14-15.</a:t>
            </a:r>
          </a:p>
          <a:p>
            <a:pPr eaLnBrk="1" hangingPunct="1"/>
            <a:r>
              <a:rPr lang="pt-BR" altLang="pt-BR" smtClean="0"/>
              <a:t>Lucas não as cita como início das palavras de Jesus.</a:t>
            </a:r>
          </a:p>
          <a:p>
            <a:pPr eaLnBrk="1" hangingPunct="1"/>
            <a:r>
              <a:rPr lang="pt-BR" altLang="pt-BR" smtClean="0"/>
              <a:t>Será um deslocamento do centro de interesses. Para Marcos é o Reino de Deus, para Lucas é a pessoa de Jesus?</a:t>
            </a:r>
          </a:p>
          <a:p>
            <a:pPr eaLnBrk="1" hangingPunct="1"/>
            <a:r>
              <a:rPr lang="pt-BR" altLang="pt-BR" smtClean="0"/>
              <a:t>Sinagoga </a:t>
            </a:r>
            <a:r>
              <a:rPr lang="pt-BR" altLang="pt-BR" u="sng" smtClean="0"/>
              <a:t>deles</a:t>
            </a:r>
            <a:r>
              <a:rPr lang="pt-BR" altLang="pt-BR" smtClean="0"/>
              <a:t>: como se Jesus não fizesse parte?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66849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59150" y="260351"/>
            <a:ext cx="5545138" cy="576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4000"/>
              <a:t>Galiléia - Nazara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268414"/>
            <a:ext cx="8424862" cy="5303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Galiléia: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Terra marginalizada social e religiosamente.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Desprezada pelos que se achavam muito religiosos.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No tempo do Império Romano terra de revoltas.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Nazará: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Nome arcaico para Nazaré. Ainda em Mt 4,13.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Lugar desprezado, mais do que a Galiléia que compreende toda a região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Foi educado ali, em Nazara </a:t>
            </a:r>
          </a:p>
        </p:txBody>
      </p:sp>
    </p:spTree>
    <p:extLst>
      <p:ext uri="{BB962C8B-B14F-4D97-AF65-F5344CB8AC3E}">
        <p14:creationId xmlns:p14="http://schemas.microsoft.com/office/powerpoint/2010/main" val="35800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260350"/>
            <a:ext cx="6048375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4000"/>
              <a:t>O Encontro em Nazaré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341438"/>
            <a:ext cx="8569325" cy="4945062"/>
          </a:xfrm>
        </p:spPr>
        <p:txBody>
          <a:bodyPr/>
          <a:lstStyle/>
          <a:p>
            <a:pPr algn="just" eaLnBrk="1" hangingPunct="1"/>
            <a:r>
              <a:rPr lang="pt-BR" altLang="pt-BR" smtClean="0"/>
              <a:t>Cena idealizada e programática.</a:t>
            </a:r>
          </a:p>
          <a:p>
            <a:pPr algn="just" eaLnBrk="1" hangingPunct="1"/>
            <a:r>
              <a:rPr lang="pt-BR" altLang="pt-BR" smtClean="0"/>
              <a:t>Hoje se cumpre a promessa de Deus: a salvação.</a:t>
            </a:r>
          </a:p>
          <a:p>
            <a:pPr algn="just" eaLnBrk="1" hangingPunct="1"/>
            <a:r>
              <a:rPr lang="pt-BR" altLang="pt-BR" smtClean="0"/>
              <a:t>A salvação segue o estilo de Deus que vai buscar os de fora, os proscritos, os estrangeiros.</a:t>
            </a:r>
          </a:p>
          <a:p>
            <a:pPr algn="just" eaLnBrk="1" hangingPunct="1"/>
            <a:r>
              <a:rPr lang="pt-BR" altLang="pt-BR" smtClean="0"/>
              <a:t>Isto escandaliza os bem-pensantes, </a:t>
            </a:r>
          </a:p>
          <a:p>
            <a:pPr algn="just" eaLnBrk="1" hangingPunct="1"/>
            <a:r>
              <a:rPr lang="pt-BR" altLang="pt-BR" smtClean="0"/>
              <a:t>Um escândalo que se transforma em ataque violento contra Jesus.</a:t>
            </a:r>
          </a:p>
          <a:p>
            <a:pPr algn="just" eaLnBrk="1" hangingPunct="1"/>
            <a:r>
              <a:rPr lang="pt-BR" altLang="pt-BR" smtClean="0"/>
              <a:t>O que foi dito: Lucas montou um relato histórico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26174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0351"/>
            <a:ext cx="7772400" cy="576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4000"/>
              <a:t>A citação de Isaías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196976"/>
            <a:ext cx="8569325" cy="5472113"/>
          </a:xfrm>
        </p:spPr>
        <p:txBody>
          <a:bodyPr/>
          <a:lstStyle/>
          <a:p>
            <a:pPr eaLnBrk="1" hangingPunct="1"/>
            <a:r>
              <a:rPr lang="pt-BR" altLang="pt-BR"/>
              <a:t>Jesus escolheu esta passagem do terceiro Isaías</a:t>
            </a:r>
          </a:p>
          <a:p>
            <a:pPr eaLnBrk="1" hangingPunct="1"/>
            <a:r>
              <a:rPr lang="pt-BR" altLang="pt-BR"/>
              <a:t>Este se situa na volta do exílio.</a:t>
            </a:r>
          </a:p>
          <a:p>
            <a:pPr eaLnBrk="1" hangingPunct="1"/>
            <a:r>
              <a:rPr lang="pt-BR" altLang="pt-BR"/>
              <a:t>A situação na Judeia depois do exílio era de doer: divisões, injustiças, camponeses abandonados, explorações, ganâncias.</a:t>
            </a:r>
          </a:p>
          <a:p>
            <a:pPr eaLnBrk="1" hangingPunct="1"/>
            <a:r>
              <a:rPr lang="pt-BR" altLang="pt-BR"/>
              <a:t>O profeta consagrou-se à missão libertadora.</a:t>
            </a:r>
          </a:p>
          <a:p>
            <a:pPr eaLnBrk="1" hangingPunct="1"/>
            <a:r>
              <a:rPr lang="pt-BR" altLang="pt-BR"/>
              <a:t>Jesus assumiu esta missão.</a:t>
            </a:r>
          </a:p>
          <a:p>
            <a:pPr eaLnBrk="1" hangingPunct="1"/>
            <a:r>
              <a:rPr lang="pt-BR" altLang="pt-BR"/>
              <a:t>Jesus não se pertence, ele pertence ao projeto libertador de Deus.</a:t>
            </a:r>
          </a:p>
          <a:p>
            <a:pPr eaLnBrk="1" hangingPunct="1"/>
            <a:r>
              <a:rPr lang="pt-BR" altLang="pt-BR"/>
              <a:t>Seus sentimentos, suas relações, suas energias, seu tempo, suas andanças tinham a marca da missão.</a:t>
            </a:r>
          </a:p>
        </p:txBody>
      </p:sp>
    </p:spTree>
    <p:extLst>
      <p:ext uri="{BB962C8B-B14F-4D97-AF65-F5344CB8AC3E}">
        <p14:creationId xmlns:p14="http://schemas.microsoft.com/office/powerpoint/2010/main" val="26440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16275" y="260351"/>
            <a:ext cx="5111750" cy="576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4000"/>
              <a:t>Isaías 61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981076"/>
            <a:ext cx="8640763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Apresentam os grandes temas que Lucas vai usar no seu evangelho: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O Espírito Santo (citado nos inícios: da vida, do ministério, da grande viagem a Jerusalém, da Igreja).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unção messiânica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libertação escatológica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alegria messiânica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intervenção divina a favor dos pobres e oprimidos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A proclamação do ano da graça </a:t>
            </a:r>
          </a:p>
        </p:txBody>
      </p:sp>
    </p:spTree>
    <p:extLst>
      <p:ext uri="{BB962C8B-B14F-4D97-AF65-F5344CB8AC3E}">
        <p14:creationId xmlns:p14="http://schemas.microsoft.com/office/powerpoint/2010/main" val="67441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0351"/>
            <a:ext cx="7772400" cy="720725"/>
          </a:xfrm>
        </p:spPr>
        <p:txBody>
          <a:bodyPr/>
          <a:lstStyle/>
          <a:p>
            <a:pPr eaLnBrk="1" hangingPunct="1"/>
            <a:r>
              <a:rPr lang="pt-BR" altLang="pt-BR" sz="4000"/>
              <a:t>O lugar do episodio na obra lucana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1196976"/>
            <a:ext cx="8496300" cy="5256213"/>
          </a:xfrm>
        </p:spPr>
        <p:txBody>
          <a:bodyPr/>
          <a:lstStyle/>
          <a:p>
            <a:pPr eaLnBrk="1" hangingPunct="1"/>
            <a:r>
              <a:rPr lang="pt-BR" altLang="pt-BR" smtClean="0"/>
              <a:t>Como o sermão da montanha em Mateus este relato na sinagoga de Nazará é o discurso que apresenta o programa essencial de Jesus.</a:t>
            </a:r>
          </a:p>
          <a:p>
            <a:pPr eaLnBrk="1" hangingPunct="1"/>
            <a:r>
              <a:rPr lang="pt-BR" altLang="pt-BR" smtClean="0"/>
              <a:t>Está o mais embaixo possível (é difícil encontrar lugar que o expresse tão bem como Nazará na época).</a:t>
            </a:r>
          </a:p>
          <a:p>
            <a:pPr eaLnBrk="1" hangingPunct="1"/>
            <a:r>
              <a:rPr lang="pt-BR" altLang="pt-BR" smtClean="0"/>
              <a:t>Não é aceito pelos próprios nazaretanos, num primeiro momento muito interessados.</a:t>
            </a:r>
          </a:p>
          <a:p>
            <a:pPr eaLnBrk="1" hangingPunct="1"/>
            <a:endParaRPr lang="pt-BR" altLang="pt-BR" smtClean="0"/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33181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32175" y="260351"/>
            <a:ext cx="4751388" cy="792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mtClean="0"/>
              <a:t>“Hoje” em Lucas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847851" y="1484314"/>
            <a:ext cx="8640763" cy="4611687"/>
          </a:xfrm>
        </p:spPr>
        <p:txBody>
          <a:bodyPr/>
          <a:lstStyle/>
          <a:p>
            <a:pPr eaLnBrk="1" hangingPunct="1"/>
            <a:r>
              <a:rPr lang="pt-BR" altLang="pt-BR" smtClean="0"/>
              <a:t>Lucas usa muitas vezes o vocábulo HOJE: 2,11; 4,21; 5,26;13,33; 19,5.9.43; 23,43.</a:t>
            </a:r>
          </a:p>
          <a:p>
            <a:pPr eaLnBrk="1" hangingPunct="1"/>
            <a:r>
              <a:rPr lang="pt-BR" altLang="pt-BR" smtClean="0"/>
              <a:t>Jesus em Lucas quer insistir que  a salvação se dá hoje e não em um futuro indefinido?</a:t>
            </a:r>
          </a:p>
          <a:p>
            <a:pPr eaLnBrk="1" hangingPunct="1"/>
            <a:r>
              <a:rPr lang="pt-BR" altLang="pt-BR" smtClean="0"/>
              <a:t>Não se deve alimentar uma espera vazia em um fim de mundo.</a:t>
            </a:r>
          </a:p>
          <a:p>
            <a:pPr eaLnBrk="1" hangingPunct="1"/>
            <a:r>
              <a:rPr lang="pt-BR" altLang="pt-BR" smtClean="0"/>
              <a:t>Um convite firme de Jesus para uma encarnação dentro da história. </a:t>
            </a:r>
          </a:p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1982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Microsoft Office PowerPoint</Application>
  <PresentationFormat>Widescreen</PresentationFormat>
  <Paragraphs>115</Paragraphs>
  <Slides>15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do Office</vt:lpstr>
      <vt:lpstr>Nazara:Lugar especial em Lucas</vt:lpstr>
      <vt:lpstr>As primeiras palavras de Jesus nos evangelhos</vt:lpstr>
      <vt:lpstr>Comparando</vt:lpstr>
      <vt:lpstr>Galiléia - Nazara</vt:lpstr>
      <vt:lpstr>O Encontro em Nazaré</vt:lpstr>
      <vt:lpstr>A citação de Isaías</vt:lpstr>
      <vt:lpstr>Isaías 61</vt:lpstr>
      <vt:lpstr>O lugar do episodio na obra lucana</vt:lpstr>
      <vt:lpstr>“Hoje” em Lucas</vt:lpstr>
      <vt:lpstr>O programa de vida de Jesus</vt:lpstr>
      <vt:lpstr>Reação dos Nazaretanos</vt:lpstr>
      <vt:lpstr>Os profetas</vt:lpstr>
      <vt:lpstr>Os nazaretanos esperavam de Jesus:</vt:lpstr>
      <vt:lpstr>Jesus pessoa de oração</vt:lpstr>
      <vt:lpstr>Nós, como Jesus?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Nazara:Lugar especial em Lucas</dc:title>
  <dc:creator>marines fraga</dc:creator>
  <cp:lastModifiedBy>marines fraga</cp:lastModifiedBy>
  <cp:revision>1</cp:revision>
  <dcterms:created xsi:type="dcterms:W3CDTF">2014-08-11T18:58:35Z</dcterms:created>
  <dcterms:modified xsi:type="dcterms:W3CDTF">2014-08-11T18:58:41Z</dcterms:modified>
</cp:coreProperties>
</file>