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9587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7908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7977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160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8152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6060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5328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89082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207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385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157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2A284-4BE0-4CAE-9D3B-709ECFEA4E0E}" type="datetimeFigureOut">
              <a:rPr lang="pt-BR" smtClean="0"/>
              <a:t>18/08/2014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4FD8-CF1E-43BE-A11A-D927B4C174D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3016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4800"/>
              <a:t>VER</a:t>
            </a:r>
            <a:br>
              <a:rPr lang="pt-BR" sz="4800"/>
            </a:br>
            <a:r>
              <a:rPr lang="pt-BR" sz="4800"/>
              <a:t>JULGAR</a:t>
            </a:r>
            <a:br>
              <a:rPr lang="pt-BR" sz="4800"/>
            </a:br>
            <a:r>
              <a:rPr lang="pt-BR" sz="4800"/>
              <a:t>AGIR</a:t>
            </a:r>
            <a:endParaRPr lang="en-US" sz="48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O SENSO CRÍTICO E O MÉTODO</a:t>
            </a:r>
          </a:p>
          <a:p>
            <a:pPr eaLnBrk="1" hangingPunct="1">
              <a:defRPr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81552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VER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mtClean="0">
                <a:solidFill>
                  <a:schemeClr val="tx2"/>
                </a:solidFill>
              </a:rPr>
              <a:t>As Conseqüências: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BR" smtClean="0">
                <a:solidFill>
                  <a:schemeClr val="tx2"/>
                </a:solidFill>
              </a:rPr>
              <a:t>   a) conscientização sobre a amplitude e gravidade do problema em discussão;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pt-BR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BR" smtClean="0">
                <a:solidFill>
                  <a:schemeClr val="tx2"/>
                </a:solidFill>
              </a:rPr>
              <a:t>   b) ser capaz de ver causas e conseqüências é o primeiro passo para despertar o senso crítico;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pt-BR" smtClean="0"/>
              <a:t>  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277331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VER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>
                <a:solidFill>
                  <a:schemeClr val="tx2"/>
                </a:solidFill>
              </a:rPr>
              <a:t>FATOS – são como que os sintomas de uma doença;</a:t>
            </a:r>
          </a:p>
          <a:p>
            <a:pPr eaLnBrk="1" hangingPunct="1">
              <a:defRPr/>
            </a:pPr>
            <a:endParaRPr lang="pt-BR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pt-BR" smtClean="0">
                <a:solidFill>
                  <a:schemeClr val="tx2"/>
                </a:solidFill>
              </a:rPr>
              <a:t>CAUSA – é a própria doença;</a:t>
            </a:r>
          </a:p>
          <a:p>
            <a:pPr eaLnBrk="1" hangingPunct="1">
              <a:defRPr/>
            </a:pPr>
            <a:endParaRPr lang="pt-BR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pt-BR" smtClean="0">
                <a:solidFill>
                  <a:schemeClr val="tx2"/>
                </a:solidFill>
              </a:rPr>
              <a:t>CONSEQÜÊNCIAS – é a morte, o enfraquecimento ou a cura.</a:t>
            </a:r>
            <a:endParaRPr lang="en-US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545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>
                <a:solidFill>
                  <a:schemeClr val="tx1"/>
                </a:solidFill>
              </a:rPr>
              <a:t>JULGAR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Julgar no sentido de analisar para discernir o que está certo e o que está errado e depois partir para uma ação transformadora.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pt-BR" smtClean="0"/>
          </a:p>
          <a:p>
            <a:pPr eaLnBrk="1" hangingPunct="1">
              <a:defRPr/>
            </a:pPr>
            <a:r>
              <a:rPr lang="pt-BR" smtClean="0"/>
              <a:t>Julgar é perceber o que está ajudando ou impedindo os homens de se libertarem e se tornarem irmãos.</a:t>
            </a:r>
          </a:p>
        </p:txBody>
      </p:sp>
    </p:spTree>
    <p:extLst>
      <p:ext uri="{BB962C8B-B14F-4D97-AF65-F5344CB8AC3E}">
        <p14:creationId xmlns:p14="http://schemas.microsoft.com/office/powerpoint/2010/main" val="1110400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>
                <a:solidFill>
                  <a:schemeClr val="tx1"/>
                </a:solidFill>
              </a:rPr>
              <a:t>JULGAR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Temos um elemento a mais para chegar à verdade: a Revelação de Deus através da Bíblia ou da Igreja.</a:t>
            </a:r>
          </a:p>
          <a:p>
            <a:pPr eaLnBrk="1" hangingPunct="1">
              <a:defRPr/>
            </a:pPr>
            <a:endParaRPr lang="pt-BR" smtClean="0"/>
          </a:p>
          <a:p>
            <a:pPr eaLnBrk="1" hangingPunct="1">
              <a:defRPr/>
            </a:pPr>
            <a:r>
              <a:rPr lang="pt-BR" smtClean="0"/>
              <a:t>A Revelação vem dar o sentido profundo e último ao problema que é levantado e aprofundado no VER.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9968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>
                <a:solidFill>
                  <a:schemeClr val="tx1"/>
                </a:solidFill>
              </a:rPr>
              <a:t>JULGAR</a:t>
            </a:r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O julgamento exige: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pt-BR" smtClean="0"/>
              <a:t>   a) um conhecimento cada vez mais profundo da mensagem cristã, através de estudos, cursos, etc.;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pt-BR" smtClean="0"/>
              <a:t>   b) um clima de oração;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pt-BR" smtClean="0"/>
              <a:t>   c) um diálogo profundo com Cristo;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pt-BR" smtClean="0"/>
              <a:t>   d) uma purificação cada vez maior do nosso egoísmo pessoal.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3937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1"/>
            <a:ext cx="7543800" cy="1179513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AGIR</a:t>
            </a:r>
            <a:endParaRPr lang="en-US" smtClean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1700214"/>
            <a:ext cx="7543800" cy="4395787"/>
          </a:xfrm>
        </p:spPr>
        <p:txBody>
          <a:bodyPr/>
          <a:lstStyle/>
          <a:p>
            <a:pPr eaLnBrk="1" hangingPunct="1">
              <a:defRPr/>
            </a:pPr>
            <a:r>
              <a:rPr lang="pt-BR"/>
              <a:t>A discussão deve concluir com pistas para a ação.</a:t>
            </a:r>
          </a:p>
          <a:p>
            <a:pPr eaLnBrk="1" hangingPunct="1">
              <a:defRPr/>
            </a:pPr>
            <a:endParaRPr lang="pt-BR"/>
          </a:p>
          <a:p>
            <a:pPr eaLnBrk="1" hangingPunct="1">
              <a:defRPr/>
            </a:pPr>
            <a:r>
              <a:rPr lang="pt-BR"/>
              <a:t>A ação em prol do outro faz parte integrante  da vida do cristão.</a:t>
            </a:r>
          </a:p>
          <a:p>
            <a:pPr eaLnBrk="1" hangingPunct="1">
              <a:defRPr/>
            </a:pPr>
            <a:endParaRPr lang="pt-BR"/>
          </a:p>
          <a:p>
            <a:pPr eaLnBrk="1" hangingPunct="1">
              <a:defRPr/>
            </a:pPr>
            <a:r>
              <a:rPr lang="pt-BR"/>
              <a:t>A ação do grupo tem que ser uma ação transformadora em cima das causas levantadas no VER.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851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6" grpId="0"/>
      <p:bldP spid="8294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0"/>
            <a:ext cx="7543800" cy="1252538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AGIR</a:t>
            </a:r>
            <a:endParaRPr lang="en-US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1773238"/>
            <a:ext cx="7543800" cy="4322762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A ação é diferente da atividade na medida em que é profunda, duradoura, refletida e transformadora.</a:t>
            </a:r>
          </a:p>
          <a:p>
            <a:pPr eaLnBrk="1" hangingPunct="1">
              <a:defRPr/>
            </a:pPr>
            <a:endParaRPr lang="pt-BR" smtClean="0"/>
          </a:p>
          <a:p>
            <a:pPr eaLnBrk="1" hangingPunct="1">
              <a:defRPr/>
            </a:pPr>
            <a:r>
              <a:rPr lang="pt-BR" smtClean="0"/>
              <a:t>O grande inimigo da ação transformadora é o imediatismo – querer resolver o problema com resultados imediatos. 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37268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6" grpId="0"/>
      <p:bldP spid="10342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1"/>
            <a:ext cx="7543800" cy="1108075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AGIR</a:t>
            </a:r>
            <a:endParaRPr lang="en-US" smtClean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1773238"/>
            <a:ext cx="7543800" cy="44640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/>
              <a:t>Para que o grupo faça uma ação concreta é preciso mostrar um projeto com todos os seus detalhes.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/>
          </a:p>
          <a:p>
            <a:pPr eaLnBrk="1" hangingPunct="1">
              <a:lnSpc>
                <a:spcPct val="90000"/>
              </a:lnSpc>
              <a:defRPr/>
            </a:pPr>
            <a:r>
              <a:rPr lang="pt-BR"/>
              <a:t>A comunicação e a organização são elementos importantes.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/>
          </a:p>
          <a:p>
            <a:pPr eaLnBrk="1" hangingPunct="1">
              <a:lnSpc>
                <a:spcPct val="90000"/>
              </a:lnSpc>
              <a:defRPr/>
            </a:pPr>
            <a:r>
              <a:rPr lang="pt-BR"/>
              <a:t>É importante começar com objetivos razoáveis. As pessoas aprendem através do processo, tornam-se mais capacitadas.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54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1"/>
            <a:ext cx="7543800" cy="1179513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REVER</a:t>
            </a:r>
            <a:r>
              <a:rPr lang="pt-BR" sz="4000"/>
              <a:t/>
            </a:r>
            <a:br>
              <a:rPr lang="pt-BR" sz="4000"/>
            </a:br>
            <a:r>
              <a:rPr lang="pt-BR" sz="2000"/>
              <a:t>(COBRAR E AVALIAR)</a:t>
            </a:r>
            <a:endParaRPr lang="en-US" sz="4000"/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90800" y="1773239"/>
            <a:ext cx="7543800" cy="45354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Sem avaliação a ação deixa de ser transformadora.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Sem avaliação a ação não estimula novas ações.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Sem avaliação a ação morre e o grupo para.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BR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Sem avaliação não se valorizam os sucessos e não se tiram lições dos fracassos.</a:t>
            </a:r>
            <a:endParaRPr lang="en-US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43017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  <p:bldP spid="10547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304801"/>
            <a:ext cx="7543800" cy="1179513"/>
          </a:xfrm>
        </p:spPr>
        <p:txBody>
          <a:bodyPr/>
          <a:lstStyle/>
          <a:p>
            <a:pPr eaLnBrk="1" hangingPunct="1">
              <a:defRPr/>
            </a:pPr>
            <a:r>
              <a:rPr lang="pt-BR" sz="4800"/>
              <a:t>VER-JULGAR-AGIR</a:t>
            </a:r>
            <a:endParaRPr lang="en-US" smtClean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66988" y="1844676"/>
            <a:ext cx="7543800" cy="46085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VER – descobrir a realidade;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JULGAR – formar a consciência crítica à luz libertadora do Evangelho;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AGIR – transformar a realidade;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>
              <a:effectLst>
                <a:outerShdw blurRad="38100" dist="38100" dir="2700000" algn="tl">
                  <a:srgbClr val="FFFFFF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pt-BR">
                <a:effectLst>
                  <a:outerShdw blurRad="38100" dist="38100" dir="2700000" algn="tl">
                    <a:srgbClr val="FFFFFF"/>
                  </a:outerShdw>
                </a:effectLst>
              </a:rPr>
              <a:t>REVER – as ações realizadas, para garantir a continuidade do processo e chegar a uma ação mais profunda.</a:t>
            </a:r>
            <a:endParaRPr lang="en-US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83187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6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64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/>
      <p:bldP spid="10649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88914"/>
            <a:ext cx="7772400" cy="71437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pt-BR" sz="480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19289" y="549275"/>
            <a:ext cx="8497887" cy="5975350"/>
          </a:xfrm>
        </p:spPr>
        <p:txBody>
          <a:bodyPr>
            <a:normAutofit lnSpcReduction="10000"/>
          </a:bodyPr>
          <a:lstStyle/>
          <a:p>
            <a:pPr algn="l" eaLnBrk="1" hangingPunct="1">
              <a:buFontTx/>
              <a:buChar char="•"/>
              <a:defRPr/>
            </a:pPr>
            <a:r>
              <a:rPr lang="pt-BR" sz="3000"/>
              <a:t> A inspiração para este método surgiu de duas formas: </a:t>
            </a:r>
          </a:p>
          <a:p>
            <a:pPr algn="l" eaLnBrk="1" hangingPunct="1">
              <a:defRPr/>
            </a:pPr>
            <a:r>
              <a:rPr lang="pt-BR" sz="3000"/>
              <a:t>   1) Um grupo de casais de mais de 8 anos de existência queria passar de uma problemática conjugal e um engajamento paroquial para um engajamento social;</a:t>
            </a:r>
          </a:p>
          <a:p>
            <a:pPr algn="l" eaLnBrk="1" hangingPunct="1">
              <a:defRPr/>
            </a:pPr>
            <a:endParaRPr lang="pt-BR" sz="3000"/>
          </a:p>
          <a:p>
            <a:pPr algn="l" eaLnBrk="1" hangingPunct="1">
              <a:defRPr/>
            </a:pPr>
            <a:r>
              <a:rPr lang="pt-BR" sz="3000"/>
              <a:t>   2) A Pastoral da Juventude viu que o uso do método era seu principal meio de formação da maturidade Cristã.</a:t>
            </a:r>
          </a:p>
          <a:p>
            <a:pPr algn="l" eaLnBrk="1" hangingPunct="1">
              <a:defRPr/>
            </a:pPr>
            <a:endParaRPr lang="pt-BR" sz="3000"/>
          </a:p>
          <a:p>
            <a:pPr algn="l" eaLnBrk="1" hangingPunct="1">
              <a:buFontTx/>
              <a:buChar char="•"/>
              <a:defRPr/>
            </a:pPr>
            <a:r>
              <a:rPr lang="pt-BR" sz="3000"/>
              <a:t> A reunião dos bispos da América Latina em Puebla veio confirmar o método.</a:t>
            </a:r>
            <a:endParaRPr lang="en-US" sz="3000"/>
          </a:p>
        </p:txBody>
      </p:sp>
    </p:spTree>
    <p:extLst>
      <p:ext uri="{BB962C8B-B14F-4D97-AF65-F5344CB8AC3E}">
        <p14:creationId xmlns:p14="http://schemas.microsoft.com/office/powerpoint/2010/main" val="3484110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7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7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7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7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7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7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2" grpId="0"/>
      <p:bldP spid="1075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452938" y="274639"/>
            <a:ext cx="5757862" cy="22542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endParaRPr lang="pt-BR" sz="4000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549276"/>
            <a:ext cx="8229600" cy="5546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O método VER-JULGAR-AGIR é simplesmente uma explicitação de um processo de decisão da mente humana. Não é nada novo.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pt-B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Como qualquer outro método, não funciona como passe de mágica. Depende da maturidade do grupo.</a:t>
            </a:r>
          </a:p>
          <a:p>
            <a:pPr eaLnBrk="1" hangingPunct="1">
              <a:lnSpc>
                <a:spcPct val="90000"/>
              </a:lnSpc>
              <a:defRPr/>
            </a:pPr>
            <a:endParaRPr lang="pt-BR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pt-BR" dirty="0" smtClean="0"/>
              <a:t>Ele desperta o senso crítico para que o cristão desenvolva a sua capacidade de perceber a realidade como ela é.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47787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/>
              <a:t>FINALIDADES:</a:t>
            </a:r>
            <a:endParaRPr lang="en-US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341438"/>
            <a:ext cx="8229600" cy="4754562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Desenvolver uma pedagogia de formação na ação;</a:t>
            </a:r>
          </a:p>
          <a:p>
            <a:pPr eaLnBrk="1" hangingPunct="1">
              <a:defRPr/>
            </a:pPr>
            <a:r>
              <a:rPr lang="pt-BR" smtClean="0"/>
              <a:t>Formar o senso crítico;</a:t>
            </a:r>
          </a:p>
          <a:p>
            <a:pPr eaLnBrk="1" hangingPunct="1">
              <a:defRPr/>
            </a:pPr>
            <a:r>
              <a:rPr lang="pt-BR" smtClean="0"/>
              <a:t>Formar líderes cristãos que se engajem na transformação dos seus meios específicos;</a:t>
            </a:r>
          </a:p>
          <a:p>
            <a:pPr eaLnBrk="1" hangingPunct="1">
              <a:defRPr/>
            </a:pPr>
            <a:r>
              <a:rPr lang="pt-BR" smtClean="0"/>
              <a:t>Educar para a liberdade;</a:t>
            </a:r>
          </a:p>
          <a:p>
            <a:pPr eaLnBrk="1" hangingPunct="1">
              <a:defRPr/>
            </a:pPr>
            <a:r>
              <a:rPr lang="pt-BR" smtClean="0"/>
              <a:t>Ligar a religião com a vida;</a:t>
            </a:r>
          </a:p>
          <a:p>
            <a:pPr eaLnBrk="1" hangingPunct="1">
              <a:defRPr/>
            </a:pPr>
            <a:r>
              <a:rPr lang="pt-BR" smtClean="0"/>
              <a:t>Chegar a decisões certas na vida diária;</a:t>
            </a:r>
          </a:p>
        </p:txBody>
      </p:sp>
    </p:spTree>
    <p:extLst>
      <p:ext uri="{BB962C8B-B14F-4D97-AF65-F5344CB8AC3E}">
        <p14:creationId xmlns:p14="http://schemas.microsoft.com/office/powerpoint/2010/main" val="318850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pt-BR" sz="4000"/>
              <a:t>FINALIDADES:</a:t>
            </a:r>
            <a:endParaRPr lang="en-US" sz="400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412876"/>
            <a:ext cx="8229600" cy="4683125"/>
          </a:xfrm>
        </p:spPr>
        <p:txBody>
          <a:bodyPr/>
          <a:lstStyle/>
          <a:p>
            <a:pPr eaLnBrk="1" hangingPunct="1">
              <a:defRPr/>
            </a:pPr>
            <a:r>
              <a:rPr lang="pt-BR" smtClean="0"/>
              <a:t>Montar encontros de conscientização;</a:t>
            </a:r>
            <a:endParaRPr lang="en-US" smtClean="0"/>
          </a:p>
          <a:p>
            <a:pPr eaLnBrk="1" hangingPunct="1">
              <a:defRPr/>
            </a:pPr>
            <a:r>
              <a:rPr lang="pt-BR" smtClean="0"/>
              <a:t>Elaborar documentos;</a:t>
            </a:r>
          </a:p>
          <a:p>
            <a:pPr eaLnBrk="1" hangingPunct="1">
              <a:defRPr/>
            </a:pPr>
            <a:r>
              <a:rPr lang="pt-BR" smtClean="0"/>
              <a:t>Avaliar o engajamento e caminhada de um grupo;</a:t>
            </a:r>
          </a:p>
          <a:p>
            <a:pPr eaLnBrk="1" hangingPunct="1">
              <a:defRPr/>
            </a:pPr>
            <a:r>
              <a:rPr lang="pt-BR" smtClean="0"/>
              <a:t>Resolver o problema de reuniões sem rumo;</a:t>
            </a:r>
          </a:p>
          <a:p>
            <a:pPr eaLnBrk="1" hangingPunct="1">
              <a:defRPr/>
            </a:pPr>
            <a:r>
              <a:rPr lang="pt-BR" smtClean="0"/>
              <a:t>Método para chegar a decisões certas na vida das pessoas.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58067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VER</a:t>
            </a:r>
            <a:br>
              <a:rPr lang="pt-BR" smtClean="0"/>
            </a:br>
            <a:r>
              <a:rPr lang="pt-BR" sz="2400"/>
              <a:t>(ANALISAR, PERCEBER, LEVANTAMENTO DA REALIDADE)</a:t>
            </a:r>
            <a:endParaRPr lang="en-US" sz="240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Nesta primeira fase aprendemos a suspender nosso julgamento para verificar qual é a realidade mesma.</a:t>
            </a:r>
          </a:p>
          <a:p>
            <a:pPr eaLnBrk="1" hangingPunct="1">
              <a:defRPr/>
            </a:pPr>
            <a:endParaRPr lang="pt-BR" smtClean="0"/>
          </a:p>
          <a:p>
            <a:pPr eaLnBrk="1" hangingPunct="1">
              <a:defRPr/>
            </a:pPr>
            <a:r>
              <a:rPr lang="pt-BR" smtClean="0"/>
              <a:t>Descobrimos até que ponto nosso próprio mundo de pensamentos e sentimentos corresponde à realidade das coisas.</a:t>
            </a:r>
          </a:p>
          <a:p>
            <a:pPr eaLnBrk="1" hangingPunct="1">
              <a:defRPr/>
            </a:pP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8490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VER</a:t>
            </a:r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pt-BR"/>
              <a:t>Coloca-se o fato ou o tema:</a:t>
            </a:r>
          </a:p>
          <a:p>
            <a:pPr marL="609600" indent="-609600">
              <a:buNone/>
              <a:defRPr/>
            </a:pPr>
            <a:r>
              <a:rPr lang="pt-BR"/>
              <a:t>    a) se partir de um tema, cada um deve colocar fatos da sua experiência relacionados com o tema;</a:t>
            </a:r>
          </a:p>
          <a:p>
            <a:pPr marL="609600" indent="-609600">
              <a:buNone/>
              <a:defRPr/>
            </a:pPr>
            <a:endParaRPr lang="pt-BR"/>
          </a:p>
          <a:p>
            <a:pPr marL="609600" indent="-609600">
              <a:buNone/>
              <a:defRPr/>
            </a:pPr>
            <a:r>
              <a:rPr lang="pt-BR"/>
              <a:t>    b) se partir de um fato, cada um coloca um fato recente da sua vida. O grupo escolhe o fato mais significativo para ser aprofundado.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7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VER</a:t>
            </a:r>
            <a:endParaRPr 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pt-BR"/>
              <a:t>Fatos sobre o Tema ou Fato mais significativo:</a:t>
            </a:r>
          </a:p>
          <a:p>
            <a:pPr marL="609600" indent="-609600">
              <a:buNone/>
              <a:defRPr/>
            </a:pPr>
            <a:r>
              <a:rPr lang="pt-BR"/>
              <a:t>    a) será que é um fato isolado ou é comum? Alguém tem estatísticas?</a:t>
            </a:r>
          </a:p>
          <a:p>
            <a:pPr marL="609600" indent="-609600">
              <a:buNone/>
              <a:defRPr/>
            </a:pPr>
            <a:r>
              <a:rPr lang="pt-BR"/>
              <a:t>    b) quais as afirmações são fatos e quais são boatos, opiniões? (atitude de desconfiança)</a:t>
            </a:r>
          </a:p>
          <a:p>
            <a:pPr marL="609600" indent="-609600">
              <a:buNone/>
              <a:defRPr/>
            </a:pPr>
            <a:r>
              <a:rPr lang="pt-BR"/>
              <a:t>    c) precisa haver o desbloqueio para poder ouvir. O julgamento precipitado leva a erros.</a:t>
            </a:r>
          </a:p>
          <a:p>
            <a:pPr marL="609600" indent="-609600">
              <a:buNone/>
              <a:defRPr/>
            </a:pPr>
            <a:r>
              <a:rPr lang="pt-BR"/>
              <a:t>    d) ver semelhanças, diferenças e contradições entre os fatos.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64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1741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mtClean="0"/>
              <a:t>ESTRUTURA DO VER</a:t>
            </a: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defRPr/>
            </a:pPr>
            <a:r>
              <a:rPr lang="pt-BR" smtClean="0">
                <a:solidFill>
                  <a:schemeClr val="tx2"/>
                </a:solidFill>
              </a:rPr>
              <a:t>As Causas – se não aceitarmos as causas o remédio que aplicarmos depois não terá efeito. É importante distinguir:</a:t>
            </a:r>
          </a:p>
          <a:p>
            <a:pPr marL="609600" indent="-609600">
              <a:buNone/>
              <a:defRPr/>
            </a:pPr>
            <a:r>
              <a:rPr lang="pt-BR" smtClean="0">
                <a:solidFill>
                  <a:schemeClr val="tx2"/>
                </a:solidFill>
              </a:rPr>
              <a:t>    a) causas aparentes</a:t>
            </a:r>
          </a:p>
          <a:p>
            <a:pPr marL="609600" indent="-609600">
              <a:buNone/>
              <a:defRPr/>
            </a:pPr>
            <a:r>
              <a:rPr lang="pt-BR" smtClean="0">
                <a:solidFill>
                  <a:schemeClr val="tx2"/>
                </a:solidFill>
              </a:rPr>
              <a:t>    b) causas imediatas</a:t>
            </a:r>
          </a:p>
          <a:p>
            <a:pPr marL="609600" indent="-609600">
              <a:buNone/>
              <a:defRPr/>
            </a:pPr>
            <a:r>
              <a:rPr lang="pt-BR" smtClean="0">
                <a:solidFill>
                  <a:schemeClr val="tx2"/>
                </a:solidFill>
              </a:rPr>
              <a:t>    c) causas secundárias</a:t>
            </a:r>
          </a:p>
          <a:p>
            <a:pPr marL="609600" indent="-609600">
              <a:buNone/>
              <a:defRPr/>
            </a:pPr>
            <a:r>
              <a:rPr lang="pt-BR" smtClean="0">
                <a:solidFill>
                  <a:schemeClr val="tx2"/>
                </a:solidFill>
              </a:rPr>
              <a:t>    d) causa principal</a:t>
            </a:r>
            <a:endParaRPr lang="en-US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435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883</Words>
  <Application>Microsoft Office PowerPoint</Application>
  <PresentationFormat>Widescreen</PresentationFormat>
  <Paragraphs>102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Tema do Office</vt:lpstr>
      <vt:lpstr>VER JULGAR AGIR</vt:lpstr>
      <vt:lpstr>Apresentação do PowerPoint</vt:lpstr>
      <vt:lpstr>Apresentação do PowerPoint</vt:lpstr>
      <vt:lpstr>FINALIDADES:</vt:lpstr>
      <vt:lpstr>FINALIDADES:</vt:lpstr>
      <vt:lpstr>VER (ANALISAR, PERCEBER, LEVANTAMENTO DA REALIDADE)</vt:lpstr>
      <vt:lpstr>ESTRUTURA DO VER</vt:lpstr>
      <vt:lpstr>ESTRUTURA DO VER</vt:lpstr>
      <vt:lpstr>ESTRUTURA DO VER</vt:lpstr>
      <vt:lpstr>ESTRUTURA DO VER</vt:lpstr>
      <vt:lpstr>ESTRUTURA DO VER</vt:lpstr>
      <vt:lpstr>JULGAR</vt:lpstr>
      <vt:lpstr>JULGAR</vt:lpstr>
      <vt:lpstr>JULGAR</vt:lpstr>
      <vt:lpstr>AGIR</vt:lpstr>
      <vt:lpstr>AGIR</vt:lpstr>
      <vt:lpstr>AGIR</vt:lpstr>
      <vt:lpstr>REVER (COBRAR E AVALIAR)</vt:lpstr>
      <vt:lpstr>VER-JULGAR-AGIR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 JULGAR AGIR</dc:title>
  <dc:creator>marines fraga</dc:creator>
  <cp:lastModifiedBy>marines fraga</cp:lastModifiedBy>
  <cp:revision>1</cp:revision>
  <dcterms:created xsi:type="dcterms:W3CDTF">2014-08-19T00:56:37Z</dcterms:created>
  <dcterms:modified xsi:type="dcterms:W3CDTF">2014-08-19T00:56:47Z</dcterms:modified>
</cp:coreProperties>
</file>